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embeddedFontLst>
    <p:embeddedFont>
      <p:font typeface="DFKai-SB" panose="03000509000000000000" pitchFamily="65" charset="-120"/>
      <p:regular r:id="rId35"/>
    </p:embeddedFont>
    <p:embeddedFont>
      <p:font typeface="Gill Sans" panose="02020500000000000000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j3HJ5/GzuIjDHtJ1Hm4l/mlsYJ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" name="Google Shape;2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9" name="Google Shape;22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7" name="Google Shape;23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5" name="Google Shape;24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1" name="Google Shape;2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8" name="Google Shape;2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7" name="Google Shape;2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5" name="Google Shape;28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" name="Google Shape;1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2" name="Google Shape;29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6" name="Google Shape;3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2" name="Google Shape;31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8" name="Google Shape;31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7" name="Google Shape;32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9" name="Google Shape;33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4" name="Google Shape;35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" name="Google Shape;36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24766b6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3" name="Google Shape;153;gf24766b6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3" name="Google Shape;39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9" name="Google Shape;40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1" name="Google Shape;42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f24766b6ff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" name="Google Shape;160;gf24766b6ff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24766b6ff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7" name="Google Shape;177;gf24766b6ff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" name="Google Shape;1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0" name="Google Shape;1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32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Google Shape;24;p3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019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25;p3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019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" name="Google Shape;26;p32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4901"/>
              </a:schemeClr>
            </a:solidFill>
            <a:ln>
              <a:noFill/>
            </a:ln>
          </p:spPr>
        </p:sp>
        <p:sp>
          <p:nvSpPr>
            <p:cNvPr id="27" name="Google Shape;27;p32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Google Shape;28;p3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09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2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1D6B">
                <a:alpha val="49019"/>
              </a:srgbClr>
            </a:solidFill>
            <a:ln>
              <a:noFill/>
            </a:ln>
          </p:spPr>
        </p:sp>
        <p:sp>
          <p:nvSpPr>
            <p:cNvPr id="30" name="Google Shape;30;p32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6D1D6B">
                <a:alpha val="69019"/>
              </a:srgbClr>
            </a:solidFill>
            <a:ln>
              <a:noFill/>
            </a:ln>
          </p:spPr>
        </p:sp>
        <p:sp>
          <p:nvSpPr>
            <p:cNvPr id="31" name="Google Shape;31;p32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1347">
                <a:alpha val="80000"/>
              </a:srgbClr>
            </a:solidFill>
            <a:ln>
              <a:noFill/>
            </a:ln>
          </p:spPr>
        </p:sp>
        <p:sp>
          <p:nvSpPr>
            <p:cNvPr id="32" name="Google Shape;32;p3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491347">
                <a:alpha val="6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2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rgbClr val="6D1D6B">
                <a:alpha val="6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32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1D6B"/>
              </a:buClr>
              <a:buSzPts val="5400"/>
              <a:buFont typeface="Arial"/>
              <a:buNone/>
              <a:defRPr sz="5400">
                <a:solidFill>
                  <a:srgbClr val="6D1D6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2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與輔助字幕">
  <p:cSld name="標題與輔助字幕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1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1D6B"/>
              </a:buClr>
              <a:buSzPts val="4400"/>
              <a:buFont typeface="Arial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1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4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 (含輔助字幕)">
  <p:cSld name="引述 (含輔助字幕)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2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1D6B"/>
              </a:buClr>
              <a:buSzPts val="4400"/>
              <a:buFont typeface="Arial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2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9" name="Google Shape;99;p42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4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4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3" name="Google Shape;103;p4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zh-TW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zh-TW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片">
  <p:cSld name="名片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3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1D6B"/>
              </a:buClr>
              <a:buSzPts val="4400"/>
              <a:buFont typeface="Arial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3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4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名片">
  <p:cSld name="引述名片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4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1D6B"/>
              </a:buClr>
              <a:buSzPts val="4400"/>
              <a:buFont typeface="Arial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4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Arial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4" name="Google Shape;114;p44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4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8" name="Google Shape;118;p4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zh-TW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zh-TW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是非題">
  <p:cSld name="是非題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5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1D6B"/>
              </a:buClr>
              <a:buSzPts val="4400"/>
              <a:buFont typeface="Arial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5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Arial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3" name="Google Shape;123;p45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4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1D6B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6"/>
          <p:cNvSpPr txBox="1">
            <a:spLocks noGrp="1"/>
          </p:cNvSpPr>
          <p:nvPr>
            <p:ph type="body" idx="1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0" name="Google Shape;130;p4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7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1D6B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7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6" name="Google Shape;136;p4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4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1D6B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4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1D6B"/>
              </a:buClr>
              <a:buSzPts val="4000"/>
              <a:buFont typeface="Arial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1D6B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1D6B"/>
              </a:buClr>
              <a:buSzPts val="36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6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36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2" name="Google Shape;62;p36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1D6B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9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1D6B"/>
              </a:buClr>
              <a:buSzPts val="2000"/>
              <a:buFont typeface="Arial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9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9" name="Google Shape;79;p39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3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0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1D6B"/>
              </a:buClr>
              <a:buSzPts val="2400"/>
              <a:buFont typeface="Arial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0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40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4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3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3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019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3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019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9;p31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4901"/>
              </a:schemeClr>
            </a:solidFill>
            <a:ln>
              <a:noFill/>
            </a:ln>
          </p:spPr>
        </p:sp>
        <p:sp>
          <p:nvSpPr>
            <p:cNvPr id="10" name="Google Shape;10;p31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3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09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31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1D6B">
                <a:alpha val="49019"/>
              </a:srgbClr>
            </a:solidFill>
            <a:ln>
              <a:noFill/>
            </a:ln>
          </p:spPr>
        </p:sp>
        <p:sp>
          <p:nvSpPr>
            <p:cNvPr id="13" name="Google Shape;13;p31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6D1D6B">
                <a:alpha val="69019"/>
              </a:srgbClr>
            </a:solidFill>
            <a:ln>
              <a:noFill/>
            </a:ln>
          </p:spPr>
        </p:sp>
        <p:sp>
          <p:nvSpPr>
            <p:cNvPr id="14" name="Google Shape;14;p31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1347">
                <a:alpha val="80000"/>
              </a:srgbClr>
            </a:solidFill>
            <a:ln>
              <a:noFill/>
            </a:ln>
          </p:spPr>
        </p:sp>
        <p:sp>
          <p:nvSpPr>
            <p:cNvPr id="15" name="Google Shape;15;p3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491347">
                <a:alpha val="6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3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rgbClr val="6D1D6B">
                <a:alpha val="6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17;p3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1D6B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D1D6B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D1D6B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D1D6B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D1D6B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D1D6B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D1D6B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D1D6B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D1D6B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D1D6B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3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D1D6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/>
          <p:nvPr/>
        </p:nvSpPr>
        <p:spPr>
          <a:xfrm>
            <a:off x="1507067" y="1708343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5400"/>
              <a:buFont typeface="Arial"/>
              <a:buNone/>
            </a:pPr>
            <a:r>
              <a:rPr lang="zh-TW" sz="5400" b="0" i="0" u="none" strike="noStrike" cap="none">
                <a:solidFill>
                  <a:srgbClr val="996633"/>
                </a:solidFill>
                <a:latin typeface="Arial"/>
                <a:ea typeface="Arial"/>
                <a:cs typeface="Arial"/>
                <a:sym typeface="Arial"/>
              </a:rPr>
              <a:t>C程式設計實習(一) </a:t>
            </a:r>
            <a:endParaRPr sz="5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"/>
          <p:cNvSpPr txBox="1">
            <a:spLocks noGrp="1"/>
          </p:cNvSpPr>
          <p:nvPr>
            <p:ph type="subTitle" idx="1"/>
          </p:nvPr>
        </p:nvSpPr>
        <p:spPr>
          <a:xfrm>
            <a:off x="1625687" y="4137640"/>
            <a:ext cx="764831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授課教師:</a:t>
            </a:r>
            <a:r>
              <a:rPr lang="zh-TW" dirty="0">
                <a:solidFill>
                  <a:schemeClr val="dk1"/>
                </a:solidFill>
              </a:rPr>
              <a:t> </a:t>
            </a:r>
            <a:r>
              <a:rPr lang="zh-TW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蔣依吾 </a:t>
            </a:r>
            <a:r>
              <a:rPr lang="zh-TW" dirty="0">
                <a:solidFill>
                  <a:schemeClr val="dk1"/>
                </a:solidFill>
              </a:rPr>
              <a:t>教授</a:t>
            </a:r>
            <a:r>
              <a:rPr lang="zh-TW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dirty="0">
                <a:solidFill>
                  <a:schemeClr val="dk1"/>
                </a:solidFill>
              </a:rPr>
              <a:t> </a:t>
            </a:r>
            <a:r>
              <a:rPr lang="zh-TW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E-mail : chiang@cse.nsysu.edu.tw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課堂助教:</a:t>
            </a:r>
            <a:r>
              <a:rPr lang="zh-TW" dirty="0">
                <a:solidFill>
                  <a:schemeClr val="dk1"/>
                </a:solidFill>
              </a:rPr>
              <a:t> </a:t>
            </a:r>
            <a:r>
              <a:rPr lang="zh-TW" altLang="en-US" dirty="0">
                <a:solidFill>
                  <a:schemeClr val="dk1"/>
                </a:solidFill>
              </a:rPr>
              <a:t>黃翰俞</a:t>
            </a:r>
            <a:r>
              <a:rPr lang="zh-TW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E-mail : </a:t>
            </a:r>
            <a:r>
              <a:rPr lang="en-US" altLang="zh-TW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m103040022@student.nsysu.edu.tw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</a:t>
            </a:r>
            <a:r>
              <a:rPr lang="zh-TW" alt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楊承翰          </a:t>
            </a:r>
            <a:r>
              <a:rPr lang="zh-TW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E-mail : </a:t>
            </a:r>
            <a:r>
              <a:rPr lang="en-US" altLang="zh-TW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m103040026@student.nsysu.edu.tw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 txBox="1">
            <a:spLocks noGrp="1"/>
          </p:cNvSpPr>
          <p:nvPr>
            <p:ph type="title"/>
          </p:nvPr>
        </p:nvSpPr>
        <p:spPr>
          <a:xfrm>
            <a:off x="677332" y="600269"/>
            <a:ext cx="11265852" cy="1732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1D6B"/>
              </a:buClr>
              <a:buSzPts val="1800"/>
              <a:buNone/>
            </a:pPr>
            <a:r>
              <a:rPr lang="zh-TW" sz="4800">
                <a:solidFill>
                  <a:srgbClr val="996633"/>
                </a:solidFill>
              </a:rPr>
              <a:t>撰寫程式就跟把做事的⽅式記錄下來</a:t>
            </a:r>
            <a:endParaRPr/>
          </a:p>
        </p:txBody>
      </p:sp>
      <p:sp>
        <p:nvSpPr>
          <p:cNvPr id="214" name="Google Shape;214;p7"/>
          <p:cNvSpPr txBox="1">
            <a:spLocks noGrp="1"/>
          </p:cNvSpPr>
          <p:nvPr>
            <p:ph type="body" idx="1"/>
          </p:nvPr>
        </p:nvSpPr>
        <p:spPr>
          <a:xfrm>
            <a:off x="677332" y="1674708"/>
            <a:ext cx="8558107" cy="5579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zh-TW" sz="2800"/>
              <a:t>先想要怎麼完成這件事</a:t>
            </a:r>
            <a:endParaRPr sz="28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15" name="Google Shape;21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2" y="2640563"/>
            <a:ext cx="3358740" cy="334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4658" y="2332653"/>
            <a:ext cx="2310943" cy="2443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7645" y="3219060"/>
            <a:ext cx="1314385" cy="349106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7"/>
          <p:cNvSpPr txBox="1"/>
          <p:nvPr/>
        </p:nvSpPr>
        <p:spPr>
          <a:xfrm>
            <a:off x="6084476" y="1697898"/>
            <a:ext cx="8558107" cy="5579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</a:pPr>
            <a:r>
              <a:rPr lang="zh-TW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把完成步驟寫下來</a:t>
            </a:r>
            <a:endParaRPr sz="2800" b="0" i="0" u="none" strike="noStrike" cap="none">
              <a:solidFill>
                <a:srgbClr val="3F3F3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219" name="Google Shape;219;p7"/>
          <p:cNvCxnSpPr/>
          <p:nvPr/>
        </p:nvCxnSpPr>
        <p:spPr>
          <a:xfrm>
            <a:off x="4661223" y="2936742"/>
            <a:ext cx="1338361" cy="0"/>
          </a:xfrm>
          <a:prstGeom prst="straightConnector1">
            <a:avLst/>
          </a:prstGeom>
          <a:noFill/>
          <a:ln w="57150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996633"/>
                </a:solidFill>
              </a:rPr>
              <a:t>程式規劃與實作的流程</a:t>
            </a:r>
            <a:endParaRPr sz="4800">
              <a:solidFill>
                <a:srgbClr val="0070C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25" name="Google Shape;225;p8"/>
          <p:cNvSpPr txBox="1">
            <a:spLocks noGrp="1"/>
          </p:cNvSpPr>
          <p:nvPr>
            <p:ph type="body" idx="1"/>
          </p:nvPr>
        </p:nvSpPr>
        <p:spPr>
          <a:xfrm>
            <a:off x="677332" y="1674708"/>
            <a:ext cx="8558107" cy="5579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zh-TW" sz="2800"/>
              <a:t>規劃程式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zh-TW" sz="2800"/>
              <a:t>撰寫程式碼及註解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zh-TW" sz="2800"/>
              <a:t>編譯程式碼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zh-TW" sz="2800"/>
              <a:t>執⾏程式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zh-TW" sz="2800"/>
              <a:t>除錯與測試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zh-TW" sz="2800"/>
              <a:t>程式碼的修飾與儲存</a:t>
            </a:r>
            <a:endParaRPr sz="28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26" name="Google Shape;22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1469" y="195943"/>
            <a:ext cx="3626562" cy="6662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996633"/>
                </a:solidFill>
              </a:rPr>
              <a:t>第一個C語言程式</a:t>
            </a:r>
            <a:endParaRPr/>
          </a:p>
        </p:txBody>
      </p:sp>
      <p:sp>
        <p:nvSpPr>
          <p:cNvPr id="232" name="Google Shape;232;p9"/>
          <p:cNvSpPr txBox="1">
            <a:spLocks noGrp="1"/>
          </p:cNvSpPr>
          <p:nvPr>
            <p:ph type="body" idx="1"/>
          </p:nvPr>
        </p:nvSpPr>
        <p:spPr>
          <a:xfrm>
            <a:off x="677332" y="1674708"/>
            <a:ext cx="8558107" cy="5579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zh-TW" sz="2800"/>
              <a:t>以Dev C++ 的環境撰寫第⼀個C語⾔言程式：</a:t>
            </a:r>
            <a:endParaRPr sz="2800"/>
          </a:p>
          <a:p>
            <a:pPr marL="342900" lvl="0" indent="-2006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</a:pPr>
            <a:endParaRPr sz="2800">
              <a:latin typeface="DFKai-SB"/>
              <a:ea typeface="DFKai-SB"/>
              <a:cs typeface="DFKai-SB"/>
              <a:sym typeface="DFKai-SB"/>
            </a:endParaRPr>
          </a:p>
          <a:p>
            <a:pPr marL="342900" lvl="0" indent="-2006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</a:pPr>
            <a:endParaRPr sz="2800">
              <a:latin typeface="DFKai-SB"/>
              <a:ea typeface="DFKai-SB"/>
              <a:cs typeface="DFKai-SB"/>
              <a:sym typeface="DFKai-SB"/>
            </a:endParaRPr>
          </a:p>
          <a:p>
            <a:pPr marL="342900" lvl="0" indent="-2006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</a:pPr>
            <a:endParaRPr sz="2800">
              <a:latin typeface="DFKai-SB"/>
              <a:ea typeface="DFKai-SB"/>
              <a:cs typeface="DFKai-SB"/>
              <a:sym typeface="DFKai-SB"/>
            </a:endParaRPr>
          </a:p>
          <a:p>
            <a:pPr marL="342900" lvl="0" indent="-2006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</a:pPr>
            <a:endParaRPr sz="2800">
              <a:latin typeface="DFKai-SB"/>
              <a:ea typeface="DFKai-SB"/>
              <a:cs typeface="DFKai-SB"/>
              <a:sym typeface="DFKai-SB"/>
            </a:endParaRPr>
          </a:p>
          <a:p>
            <a:pPr marL="342900" lvl="0" indent="-2006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</a:pPr>
            <a:endParaRPr sz="2800">
              <a:latin typeface="DFKai-SB"/>
              <a:ea typeface="DFKai-SB"/>
              <a:cs typeface="DFKai-SB"/>
              <a:sym typeface="DFKai-SB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zh-TW" sz="2800"/>
              <a:t>執行結果:</a:t>
            </a:r>
            <a:endParaRPr/>
          </a:p>
          <a:p>
            <a:pPr marL="342900" lvl="0" indent="-2006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</a:pPr>
            <a:endParaRPr sz="28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33" name="Google Shape;23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5814" y="4902397"/>
            <a:ext cx="2962688" cy="1705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2328" y="2160550"/>
            <a:ext cx="6725589" cy="2438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996633"/>
                </a:solidFill>
              </a:rPr>
              <a:t>「含括指令」與「標頭檔」</a:t>
            </a:r>
            <a:endParaRPr/>
          </a:p>
        </p:txBody>
      </p:sp>
      <p:sp>
        <p:nvSpPr>
          <p:cNvPr id="240" name="Google Shape;240;p10"/>
          <p:cNvSpPr txBox="1">
            <a:spLocks noGrp="1"/>
          </p:cNvSpPr>
          <p:nvPr>
            <p:ph type="body" idx="1"/>
          </p:nvPr>
        </p:nvSpPr>
        <p:spPr>
          <a:xfrm>
            <a:off x="677332" y="1674708"/>
            <a:ext cx="8558107" cy="5579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zh-TW" sz="2400"/>
              <a:t>#include 是前置處理器的⼀種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zh-TW" sz="2400"/>
              <a:t>#include 稱為含括指令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zh-TW" sz="2400"/>
              <a:t>語法為 #include&lt;標頭檔&gt;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zh-TW" sz="2400"/>
              <a:t>標頭檔（header file）會被含括在程式碼的起頭處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zh-TW" sz="2400"/>
              <a:t>因為是在編譯前執⾏，所以稱為 "前置" 處理器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  <a:p>
            <a:pPr marL="342900" lvl="0" indent="-2006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</a:pPr>
            <a:endParaRPr sz="28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41" name="Google Shape;24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2" y="4203955"/>
            <a:ext cx="6725589" cy="243874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0"/>
          <p:cNvSpPr/>
          <p:nvPr/>
        </p:nvSpPr>
        <p:spPr>
          <a:xfrm>
            <a:off x="1035698" y="4464473"/>
            <a:ext cx="2230016" cy="43409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9847598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996633"/>
                </a:solidFill>
              </a:rPr>
              <a:t>「含括指令」與「標頭檔」之使用</a:t>
            </a:r>
            <a:endParaRPr/>
          </a:p>
        </p:txBody>
      </p:sp>
      <p:sp>
        <p:nvSpPr>
          <p:cNvPr id="248" name="Google Shape;248;p11"/>
          <p:cNvSpPr txBox="1">
            <a:spLocks noGrp="1"/>
          </p:cNvSpPr>
          <p:nvPr>
            <p:ph type="body" idx="1"/>
          </p:nvPr>
        </p:nvSpPr>
        <p:spPr>
          <a:xfrm>
            <a:off x="677332" y="1674708"/>
            <a:ext cx="8558107" cy="5579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zh-TW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#include &lt;stdio.h&gt;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60"/>
              <a:buChar char="►"/>
            </a:pPr>
            <a:r>
              <a:rPr lang="zh-TW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代表告訴電腦把stdio.h這個檔案”含括”進來，stdio是standard input/output 的縮寫，亦即標準輸入與輸出。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zh-TW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#include &lt;stdlib.h&gt;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60"/>
              <a:buChar char="►"/>
            </a:pPr>
            <a:r>
              <a:rPr lang="zh-TW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代表告訴電腦把stdlib.h這個檔案”含括”進來，stdlib是standard library的縮寫，亦即標準函式庫。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不含括stdio.h或stdlib.h標頭檔也可以編譯？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60"/>
              <a:buChar char="►"/>
            </a:pPr>
            <a:r>
              <a:rPr lang="zh-TW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某些編譯器會將常⽤的標頭檔⾃動載入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60"/>
              <a:buChar char="►"/>
            </a:pPr>
            <a:r>
              <a:rPr lang="zh-TW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有些編譯器發現沒含括標頭檔之後，會出現警告訊息且⾃動含括該有的標頭檔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60"/>
              <a:buChar char="►"/>
            </a:pPr>
            <a:r>
              <a:rPr lang="zh-TW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對語法檢查較嚴的編譯程式，如果沒有含括該有的標頭檔，即無法編譯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10127516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996633"/>
                </a:solidFill>
                <a:latin typeface="Arial"/>
                <a:ea typeface="Arial"/>
                <a:cs typeface="Arial"/>
                <a:sym typeface="Arial"/>
              </a:rPr>
              <a:t>主函數main()</a:t>
            </a:r>
            <a:endParaRPr sz="4800">
              <a:solidFill>
                <a:srgbClr val="9966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2"/>
          <p:cNvSpPr txBox="1">
            <a:spLocks noGrp="1"/>
          </p:cNvSpPr>
          <p:nvPr>
            <p:ph type="body" idx="1"/>
          </p:nvPr>
        </p:nvSpPr>
        <p:spPr>
          <a:xfrm>
            <a:off x="677332" y="1674707"/>
            <a:ext cx="8558107" cy="5579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zh-TW" sz="2400"/>
              <a:t>main() 是程式執⾏的開端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zh-TW" sz="2400"/>
              <a:t>每個 C 程式必須有一個 main() 函數，⽽且只能有</a:t>
            </a:r>
            <a:r>
              <a:rPr lang="zh-TW" sz="2400">
                <a:solidFill>
                  <a:srgbClr val="FF0000"/>
                </a:solidFill>
              </a:rPr>
              <a:t>一個</a:t>
            </a:r>
            <a:endParaRPr sz="2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2" y="2823725"/>
            <a:ext cx="6725589" cy="243874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2"/>
          <p:cNvSpPr/>
          <p:nvPr/>
        </p:nvSpPr>
        <p:spPr>
          <a:xfrm>
            <a:off x="1147665" y="3508310"/>
            <a:ext cx="6204857" cy="180080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3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10127516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996633"/>
                </a:solidFill>
                <a:latin typeface="Arial"/>
                <a:ea typeface="Arial"/>
                <a:cs typeface="Arial"/>
                <a:sym typeface="Arial"/>
              </a:rPr>
              <a:t>良好的編程習慣</a:t>
            </a:r>
            <a:endParaRPr/>
          </a:p>
        </p:txBody>
      </p:sp>
      <p:sp>
        <p:nvSpPr>
          <p:cNvPr id="262" name="Google Shape;262;p13"/>
          <p:cNvSpPr txBox="1">
            <a:spLocks noGrp="1"/>
          </p:cNvSpPr>
          <p:nvPr>
            <p:ph type="body" idx="1"/>
          </p:nvPr>
        </p:nvSpPr>
        <p:spPr>
          <a:xfrm>
            <a:off x="677332" y="1674707"/>
            <a:ext cx="8558107" cy="5579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zh-TW" sz="2400">
                <a:latin typeface="Arial"/>
                <a:ea typeface="Arial"/>
                <a:cs typeface="Arial"/>
                <a:sym typeface="Arial"/>
              </a:rPr>
              <a:t>縮排 : 增加可讀性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5" y="2389545"/>
            <a:ext cx="4571700" cy="271254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3"/>
          <p:cNvSpPr txBox="1"/>
          <p:nvPr/>
        </p:nvSpPr>
        <p:spPr>
          <a:xfrm>
            <a:off x="5249035" y="3102932"/>
            <a:ext cx="143123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VS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4494" y="2080591"/>
            <a:ext cx="4874053" cy="3566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10127516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996633"/>
                </a:solidFill>
                <a:latin typeface="Arial"/>
                <a:ea typeface="Arial"/>
                <a:cs typeface="Arial"/>
                <a:sym typeface="Arial"/>
              </a:rPr>
              <a:t>良好的編程習慣</a:t>
            </a:r>
            <a:endParaRPr/>
          </a:p>
        </p:txBody>
      </p:sp>
      <p:sp>
        <p:nvSpPr>
          <p:cNvPr id="271" name="Google Shape;271;p14"/>
          <p:cNvSpPr txBox="1">
            <a:spLocks noGrp="1"/>
          </p:cNvSpPr>
          <p:nvPr>
            <p:ph type="body" idx="1"/>
          </p:nvPr>
        </p:nvSpPr>
        <p:spPr>
          <a:xfrm>
            <a:off x="677332" y="1674707"/>
            <a:ext cx="9940905" cy="5579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zh-TW" sz="2400"/>
              <a:t>註解 ：方便解讀，易助於了解程式內容與流程。</a:t>
            </a:r>
            <a:endParaRPr sz="2400"/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zh-TW" sz="2400"/>
              <a:t>註解通常以兩種形式出現</a:t>
            </a:r>
            <a:endParaRPr sz="2400"/>
          </a:p>
          <a:p>
            <a:pPr marL="40005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zh-TW" sz="2400"/>
              <a:t>    1. </a:t>
            </a:r>
            <a:r>
              <a:rPr lang="zh-TW" sz="2400">
                <a:solidFill>
                  <a:schemeClr val="accent5"/>
                </a:solidFill>
              </a:rPr>
              <a:t>//                   </a:t>
            </a:r>
            <a:endParaRPr sz="2400">
              <a:solidFill>
                <a:schemeClr val="accent5"/>
              </a:solidFill>
            </a:endParaRPr>
          </a:p>
          <a:p>
            <a:pPr marL="40005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zh-TW" sz="2400">
                <a:solidFill>
                  <a:schemeClr val="accent5"/>
                </a:solidFill>
              </a:rPr>
              <a:t>        </a:t>
            </a:r>
            <a:r>
              <a:rPr lang="zh-TW" sz="2400">
                <a:solidFill>
                  <a:schemeClr val="dk1"/>
                </a:solidFill>
              </a:rPr>
              <a:t>使用此方式，//後面的內容都會被註解，適合</a:t>
            </a:r>
            <a:r>
              <a:rPr lang="zh-TW" sz="2400">
                <a:solidFill>
                  <a:srgbClr val="FF0000"/>
                </a:solidFill>
              </a:rPr>
              <a:t>單行註解</a:t>
            </a:r>
            <a:r>
              <a:rPr lang="zh-TW" sz="2400">
                <a:solidFill>
                  <a:schemeClr val="dk1"/>
                </a:solidFill>
              </a:rPr>
              <a:t>。</a:t>
            </a:r>
            <a:endParaRPr sz="2400">
              <a:solidFill>
                <a:schemeClr val="dk1"/>
              </a:solidFill>
            </a:endParaRPr>
          </a:p>
          <a:p>
            <a:pPr marL="40005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zh-TW" sz="2400"/>
              <a:t>    2. </a:t>
            </a:r>
            <a:r>
              <a:rPr lang="zh-TW" sz="2400">
                <a:solidFill>
                  <a:schemeClr val="accent5"/>
                </a:solidFill>
              </a:rPr>
              <a:t>/* (內容) */	</a:t>
            </a:r>
            <a:endParaRPr/>
          </a:p>
          <a:p>
            <a:pPr marL="40005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zh-TW" sz="2400">
                <a:solidFill>
                  <a:schemeClr val="accent5"/>
                </a:solidFill>
              </a:rPr>
              <a:t>        </a:t>
            </a:r>
            <a:r>
              <a:rPr lang="zh-TW" sz="2400">
                <a:solidFill>
                  <a:schemeClr val="dk1"/>
                </a:solidFill>
              </a:rPr>
              <a:t>使用此方式，/**/所攘括的範圍內都會被註解，適合</a:t>
            </a:r>
            <a:r>
              <a:rPr lang="zh-TW" sz="2400">
                <a:solidFill>
                  <a:srgbClr val="FF0000"/>
                </a:solidFill>
              </a:rPr>
              <a:t>跨行註解</a:t>
            </a:r>
            <a:r>
              <a:rPr lang="zh-TW" sz="2400">
                <a:solidFill>
                  <a:schemeClr val="dk1"/>
                </a:solidFill>
              </a:rPr>
              <a:t>。</a:t>
            </a:r>
            <a:endParaRPr sz="2400">
              <a:solidFill>
                <a:schemeClr val="dk1"/>
              </a:solidFill>
            </a:endParaRPr>
          </a:p>
          <a:p>
            <a:pPr marL="342900" lvl="0" indent="-2209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2228" y="4625781"/>
            <a:ext cx="5770063" cy="2092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4"/>
          <p:cNvSpPr/>
          <p:nvPr/>
        </p:nvSpPr>
        <p:spPr>
          <a:xfrm>
            <a:off x="1856792" y="4534678"/>
            <a:ext cx="2006081" cy="36389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4"/>
          <p:cNvSpPr/>
          <p:nvPr/>
        </p:nvSpPr>
        <p:spPr>
          <a:xfrm>
            <a:off x="4547119" y="5405535"/>
            <a:ext cx="2725172" cy="61271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10127516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996633"/>
                </a:solidFill>
                <a:latin typeface="Arial"/>
                <a:ea typeface="Arial"/>
                <a:cs typeface="Arial"/>
                <a:sym typeface="Arial"/>
              </a:rPr>
              <a:t>輸出- printf()</a:t>
            </a:r>
            <a:br>
              <a:rPr lang="zh-TW" sz="4800">
                <a:solidFill>
                  <a:srgbClr val="996633"/>
                </a:solidFill>
                <a:latin typeface="Arial"/>
                <a:ea typeface="Arial"/>
                <a:cs typeface="Arial"/>
                <a:sym typeface="Arial"/>
              </a:rPr>
            </a:br>
            <a:endParaRPr sz="4800">
              <a:solidFill>
                <a:srgbClr val="9966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5"/>
          <p:cNvSpPr txBox="1">
            <a:spLocks noGrp="1"/>
          </p:cNvSpPr>
          <p:nvPr>
            <p:ph type="body" idx="1"/>
          </p:nvPr>
        </p:nvSpPr>
        <p:spPr>
          <a:xfrm>
            <a:off x="677332" y="1674707"/>
            <a:ext cx="9940905" cy="5579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zh-TW" sz="2400"/>
              <a:t>printf(" ")-將" "裡的文字或結果顯示在視窗。</a:t>
            </a:r>
            <a:endParaRPr sz="2400"/>
          </a:p>
          <a:p>
            <a:pPr marL="342900" lvl="0" indent="-2209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2209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2209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2209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2209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zh-TW" sz="2400"/>
              <a:t>輸出結果</a:t>
            </a:r>
            <a:endParaRPr/>
          </a:p>
        </p:txBody>
      </p:sp>
      <p:pic>
        <p:nvPicPr>
          <p:cNvPr id="281" name="Google Shape;28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5051" y="4669014"/>
            <a:ext cx="3896269" cy="2029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332" y="2231142"/>
            <a:ext cx="5839640" cy="2286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10127516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996633"/>
                </a:solidFill>
                <a:latin typeface="Arial"/>
                <a:ea typeface="Arial"/>
                <a:cs typeface="Arial"/>
                <a:sym typeface="Arial"/>
              </a:rPr>
              <a:t>除錯</a:t>
            </a:r>
            <a:endParaRPr/>
          </a:p>
        </p:txBody>
      </p:sp>
      <p:pic>
        <p:nvPicPr>
          <p:cNvPr id="288" name="Google Shape;28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973" y="1903872"/>
            <a:ext cx="5506218" cy="2229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973" y="4208040"/>
            <a:ext cx="6811326" cy="457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>
            <a:spLocks noGrp="1"/>
          </p:cNvSpPr>
          <p:nvPr>
            <p:ph type="title"/>
          </p:nvPr>
        </p:nvSpPr>
        <p:spPr>
          <a:xfrm>
            <a:off x="650439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996633"/>
                </a:solidFill>
              </a:rPr>
              <a:t>課程大綱 Outline</a:t>
            </a:r>
            <a:endParaRPr sz="4800">
              <a:solidFill>
                <a:srgbClr val="996633"/>
              </a:solidFill>
            </a:endParaRPr>
          </a:p>
        </p:txBody>
      </p:sp>
      <p:sp>
        <p:nvSpPr>
          <p:cNvPr id="150" name="Google Shape;150;p2"/>
          <p:cNvSpPr txBox="1">
            <a:spLocks noGrp="1"/>
          </p:cNvSpPr>
          <p:nvPr>
            <p:ph type="body" idx="1"/>
          </p:nvPr>
        </p:nvSpPr>
        <p:spPr>
          <a:xfrm>
            <a:off x="677332" y="1674708"/>
            <a:ext cx="8558107" cy="5579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zh-TW" sz="2400" dirty="0"/>
              <a:t>硬體介紹</a:t>
            </a:r>
            <a:endParaRPr lang="en-US" altLang="zh-TW" sz="24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C 程式範例 Example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良好的編程習慣 Good coding style 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輸出結果 - printf()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除錯 Debug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sz="2400" dirty="0"/>
          </a:p>
          <a:p>
            <a:pPr marL="342900" lvl="0" indent="-1803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60"/>
              <a:buNone/>
            </a:pPr>
            <a:endParaRPr sz="3200" dirty="0">
              <a:latin typeface="DFKai-SB"/>
              <a:ea typeface="DFKai-SB"/>
              <a:cs typeface="DFKai-SB"/>
              <a:sym typeface="DFKai-SB"/>
            </a:endParaRPr>
          </a:p>
          <a:p>
            <a:pPr marL="342900" lvl="0" indent="-1803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60"/>
              <a:buFont typeface="Noto Sans Symbols"/>
              <a:buNone/>
            </a:pPr>
            <a:endParaRPr sz="3200" dirty="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2000" dirty="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10127516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996633"/>
                </a:solidFill>
                <a:latin typeface="Arial"/>
                <a:ea typeface="Arial"/>
                <a:cs typeface="Arial"/>
                <a:sym typeface="Arial"/>
              </a:rPr>
              <a:t>課堂實作(一):輸出-printf()</a:t>
            </a:r>
            <a:br>
              <a:rPr lang="zh-TW" sz="4800">
                <a:solidFill>
                  <a:srgbClr val="996633"/>
                </a:solidFill>
                <a:latin typeface="Arial"/>
                <a:ea typeface="Arial"/>
                <a:cs typeface="Arial"/>
                <a:sym typeface="Arial"/>
              </a:rPr>
            </a:br>
            <a:endParaRPr sz="4800">
              <a:solidFill>
                <a:srgbClr val="9966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7"/>
          <p:cNvSpPr txBox="1">
            <a:spLocks noGrp="1"/>
          </p:cNvSpPr>
          <p:nvPr>
            <p:ph type="body" idx="1"/>
          </p:nvPr>
        </p:nvSpPr>
        <p:spPr>
          <a:xfrm>
            <a:off x="677332" y="1674707"/>
            <a:ext cx="9940905" cy="5579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請分行顯示自己的</a:t>
            </a:r>
            <a:r>
              <a:rPr lang="zh-TW" sz="2400">
                <a:solidFill>
                  <a:srgbClr val="1480D1"/>
                </a:solidFill>
                <a:latin typeface="Arial"/>
                <a:ea typeface="Arial"/>
                <a:cs typeface="Arial"/>
                <a:sym typeface="Arial"/>
              </a:rPr>
              <a:t>科系</a:t>
            </a: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zh-TW" sz="2400">
                <a:solidFill>
                  <a:srgbClr val="1480D1"/>
                </a:solidFill>
                <a:latin typeface="Arial"/>
                <a:ea typeface="Arial"/>
                <a:cs typeface="Arial"/>
                <a:sym typeface="Arial"/>
              </a:rPr>
              <a:t>學號</a:t>
            </a: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zh-TW" sz="2400">
                <a:solidFill>
                  <a:srgbClr val="1480D1"/>
                </a:solidFill>
                <a:latin typeface="Arial"/>
                <a:ea typeface="Arial"/>
                <a:cs typeface="Arial"/>
                <a:sym typeface="Arial"/>
              </a:rPr>
              <a:t>姓名</a:t>
            </a: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zh-TW" sz="2400">
                <a:solidFill>
                  <a:srgbClr val="1480D1"/>
                </a:solidFill>
                <a:latin typeface="Arial"/>
                <a:ea typeface="Arial"/>
                <a:cs typeface="Arial"/>
                <a:sym typeface="Arial"/>
              </a:rPr>
              <a:t>想說的話</a:t>
            </a: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備註     </a:t>
            </a:r>
            <a:r>
              <a:rPr lang="zh-TW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\n</a:t>
            </a:r>
            <a:r>
              <a:rPr lang="zh-TW" sz="2400">
                <a:latin typeface="Arial"/>
                <a:ea typeface="Arial"/>
                <a:cs typeface="Arial"/>
                <a:sym typeface="Arial"/>
              </a:rPr>
              <a:t> 🡪</a:t>
            </a:r>
            <a:r>
              <a:rPr lang="zh-TW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換行</a:t>
            </a: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zh-TW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            \t</a:t>
            </a:r>
            <a:r>
              <a:rPr lang="zh-TW" sz="2400">
                <a:latin typeface="Arial"/>
                <a:ea typeface="Arial"/>
                <a:cs typeface="Arial"/>
                <a:sym typeface="Arial"/>
              </a:rPr>
              <a:t> 🡪</a:t>
            </a:r>
            <a:r>
              <a:rPr lang="zh-TW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即tab鍵(空4 Byte)</a:t>
            </a: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printf("\t科系：資訊工程系\n");</a:t>
            </a:r>
            <a:endParaRPr/>
          </a:p>
        </p:txBody>
      </p:sp>
      <p:pic>
        <p:nvPicPr>
          <p:cNvPr id="296" name="Google Shape;296;p17"/>
          <p:cNvPicPr preferRelativeResize="0"/>
          <p:nvPr/>
        </p:nvPicPr>
        <p:blipFill rotWithShape="1">
          <a:blip r:embed="rId3">
            <a:alphaModFix/>
          </a:blip>
          <a:srcRect t="19872"/>
          <a:stretch/>
        </p:blipFill>
        <p:spPr>
          <a:xfrm>
            <a:off x="2175434" y="3881256"/>
            <a:ext cx="4894160" cy="1828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9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10127516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Arial"/>
              <a:buNone/>
            </a:pPr>
            <a:r>
              <a:rPr lang="zh-TW" sz="4800" dirty="0">
                <a:solidFill>
                  <a:srgbClr val="996633"/>
                </a:solidFill>
                <a:latin typeface="Arial"/>
                <a:ea typeface="Arial"/>
                <a:cs typeface="Arial"/>
                <a:sym typeface="Arial"/>
              </a:rPr>
              <a:t>課堂實作(</a:t>
            </a:r>
            <a:r>
              <a:rPr lang="zh-TW" altLang="en-US" sz="4800" dirty="0">
                <a:solidFill>
                  <a:srgbClr val="996633"/>
                </a:solidFill>
                <a:latin typeface="Arial"/>
                <a:ea typeface="Arial"/>
                <a:cs typeface="Arial"/>
                <a:sym typeface="Arial"/>
              </a:rPr>
              <a:t>二</a:t>
            </a:r>
            <a:r>
              <a:rPr lang="zh-TW" sz="4800" dirty="0">
                <a:solidFill>
                  <a:srgbClr val="996633"/>
                </a:solidFill>
                <a:latin typeface="Arial"/>
                <a:ea typeface="Arial"/>
                <a:cs typeface="Arial"/>
                <a:sym typeface="Arial"/>
              </a:rPr>
              <a:t>):註解</a:t>
            </a:r>
            <a:endParaRPr dirty="0"/>
          </a:p>
        </p:txBody>
      </p:sp>
      <p:sp>
        <p:nvSpPr>
          <p:cNvPr id="309" name="Google Shape;309;p19"/>
          <p:cNvSpPr txBox="1">
            <a:spLocks noGrp="1"/>
          </p:cNvSpPr>
          <p:nvPr>
            <p:ph type="body" idx="1"/>
          </p:nvPr>
        </p:nvSpPr>
        <p:spPr>
          <a:xfrm>
            <a:off x="677332" y="1674707"/>
            <a:ext cx="9940905" cy="5579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繼上頁課堂實作(一)</a:t>
            </a:r>
            <a:endParaRPr/>
          </a:p>
          <a:p>
            <a:pPr marL="857250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Arial"/>
              <a:buAutoNum type="arabicPeriod"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使用一個單行註解將科系註解掉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57250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Arial"/>
              <a:buAutoNum type="arabicPeriod"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使用一個多行註解將學號、姓名、想說的話註解掉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57250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Arial"/>
              <a:buAutoNum type="arabicPeriod"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並輸出 "註解已完成"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0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996633"/>
                </a:solidFill>
              </a:rPr>
              <a:t>撰寫C語言的環境-另一種選擇</a:t>
            </a:r>
            <a:endParaRPr/>
          </a:p>
        </p:txBody>
      </p:sp>
      <p:pic>
        <p:nvPicPr>
          <p:cNvPr id="315" name="Google Shape;31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583" y="1861210"/>
            <a:ext cx="10076834" cy="3935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1"/>
          <p:cNvSpPr txBox="1">
            <a:spLocks noGrp="1"/>
          </p:cNvSpPr>
          <p:nvPr>
            <p:ph type="title"/>
          </p:nvPr>
        </p:nvSpPr>
        <p:spPr>
          <a:xfrm>
            <a:off x="534719" y="131428"/>
            <a:ext cx="10513581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996633"/>
                </a:solidFill>
              </a:rPr>
              <a:t>以Visual studio 2019撰寫C語言 Step.1</a:t>
            </a:r>
            <a:endParaRPr sz="4800">
              <a:solidFill>
                <a:srgbClr val="996633"/>
              </a:solidFill>
            </a:endParaRPr>
          </a:p>
        </p:txBody>
      </p:sp>
      <p:pic>
        <p:nvPicPr>
          <p:cNvPr id="321" name="Google Shape;32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351" y="1097812"/>
            <a:ext cx="7717308" cy="4897832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1"/>
          <p:cNvSpPr/>
          <p:nvPr/>
        </p:nvSpPr>
        <p:spPr>
          <a:xfrm>
            <a:off x="5343787" y="4228051"/>
            <a:ext cx="3053593" cy="84728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1"/>
          <p:cNvSpPr/>
          <p:nvPr/>
        </p:nvSpPr>
        <p:spPr>
          <a:xfrm>
            <a:off x="8963635" y="4563611"/>
            <a:ext cx="2692866" cy="762001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選擇”建立新的專案”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4" name="Google Shape;324;p21"/>
          <p:cNvCxnSpPr>
            <a:stCxn id="322" idx="3"/>
            <a:endCxn id="323" idx="1"/>
          </p:cNvCxnSpPr>
          <p:nvPr/>
        </p:nvCxnSpPr>
        <p:spPr>
          <a:xfrm>
            <a:off x="8397380" y="4651695"/>
            <a:ext cx="566400" cy="292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"/>
          <p:cNvSpPr txBox="1">
            <a:spLocks noGrp="1"/>
          </p:cNvSpPr>
          <p:nvPr>
            <p:ph type="title"/>
          </p:nvPr>
        </p:nvSpPr>
        <p:spPr>
          <a:xfrm>
            <a:off x="534719" y="131428"/>
            <a:ext cx="10513581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996633"/>
                </a:solidFill>
              </a:rPr>
              <a:t>以Visual studio 2019撰寫C語言 Step.2</a:t>
            </a:r>
            <a:endParaRPr sz="4800">
              <a:solidFill>
                <a:srgbClr val="996633"/>
              </a:solidFill>
            </a:endParaRPr>
          </a:p>
        </p:txBody>
      </p:sp>
      <p:pic>
        <p:nvPicPr>
          <p:cNvPr id="330" name="Google Shape;33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061" y="980084"/>
            <a:ext cx="8109882" cy="555494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2"/>
          <p:cNvSpPr/>
          <p:nvPr/>
        </p:nvSpPr>
        <p:spPr>
          <a:xfrm>
            <a:off x="3892491" y="2818701"/>
            <a:ext cx="4420999" cy="84728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2"/>
          <p:cNvSpPr/>
          <p:nvPr/>
        </p:nvSpPr>
        <p:spPr>
          <a:xfrm>
            <a:off x="9215304" y="2861344"/>
            <a:ext cx="2856453" cy="762001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1.選擇”主控台應用程式”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" name="Google Shape;333;p22"/>
          <p:cNvCxnSpPr>
            <a:stCxn id="331" idx="3"/>
            <a:endCxn id="332" idx="1"/>
          </p:cNvCxnSpPr>
          <p:nvPr/>
        </p:nvCxnSpPr>
        <p:spPr>
          <a:xfrm>
            <a:off x="8313490" y="3242345"/>
            <a:ext cx="9018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4" name="Google Shape;334;p22"/>
          <p:cNvSpPr/>
          <p:nvPr/>
        </p:nvSpPr>
        <p:spPr>
          <a:xfrm>
            <a:off x="7625592" y="5993584"/>
            <a:ext cx="901815" cy="65643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2"/>
          <p:cNvSpPr/>
          <p:nvPr/>
        </p:nvSpPr>
        <p:spPr>
          <a:xfrm>
            <a:off x="9215305" y="5993583"/>
            <a:ext cx="2856452" cy="656439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2.選擇”下一步”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6" name="Google Shape;336;p22"/>
          <p:cNvCxnSpPr>
            <a:stCxn id="334" idx="3"/>
            <a:endCxn id="335" idx="1"/>
          </p:cNvCxnSpPr>
          <p:nvPr/>
        </p:nvCxnSpPr>
        <p:spPr>
          <a:xfrm>
            <a:off x="8527407" y="6321803"/>
            <a:ext cx="6879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"/>
          <p:cNvSpPr txBox="1">
            <a:spLocks noGrp="1"/>
          </p:cNvSpPr>
          <p:nvPr>
            <p:ph type="title"/>
          </p:nvPr>
        </p:nvSpPr>
        <p:spPr>
          <a:xfrm>
            <a:off x="534719" y="131428"/>
            <a:ext cx="10513581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996633"/>
                </a:solidFill>
              </a:rPr>
              <a:t>以Visual studio 2019撰寫C語言 Step.3</a:t>
            </a:r>
            <a:endParaRPr sz="4800">
              <a:solidFill>
                <a:srgbClr val="996633"/>
              </a:solidFill>
            </a:endParaRPr>
          </a:p>
        </p:txBody>
      </p:sp>
      <p:pic>
        <p:nvPicPr>
          <p:cNvPr id="342" name="Google Shape;34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061" y="1002057"/>
            <a:ext cx="8109882" cy="551099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3"/>
          <p:cNvSpPr/>
          <p:nvPr/>
        </p:nvSpPr>
        <p:spPr>
          <a:xfrm>
            <a:off x="725007" y="2629248"/>
            <a:ext cx="4815282" cy="65643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3"/>
          <p:cNvSpPr/>
          <p:nvPr/>
        </p:nvSpPr>
        <p:spPr>
          <a:xfrm>
            <a:off x="6505925" y="2629247"/>
            <a:ext cx="3191747" cy="656439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2.設定程式碼要儲存的位置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5" name="Google Shape;345;p23"/>
          <p:cNvCxnSpPr>
            <a:stCxn id="343" idx="3"/>
            <a:endCxn id="344" idx="1"/>
          </p:cNvCxnSpPr>
          <p:nvPr/>
        </p:nvCxnSpPr>
        <p:spPr>
          <a:xfrm>
            <a:off x="5540289" y="2957468"/>
            <a:ext cx="9657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6" name="Google Shape;346;p23"/>
          <p:cNvSpPr/>
          <p:nvPr/>
        </p:nvSpPr>
        <p:spPr>
          <a:xfrm>
            <a:off x="725007" y="1972809"/>
            <a:ext cx="4815282" cy="65643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3"/>
          <p:cNvSpPr/>
          <p:nvPr/>
        </p:nvSpPr>
        <p:spPr>
          <a:xfrm>
            <a:off x="6505926" y="1972809"/>
            <a:ext cx="3191746" cy="656439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1.設定專案名稱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8" name="Google Shape;348;p23"/>
          <p:cNvCxnSpPr>
            <a:stCxn id="346" idx="3"/>
            <a:endCxn id="347" idx="1"/>
          </p:cNvCxnSpPr>
          <p:nvPr/>
        </p:nvCxnSpPr>
        <p:spPr>
          <a:xfrm>
            <a:off x="5540289" y="2301028"/>
            <a:ext cx="9657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9" name="Google Shape;349;p23"/>
          <p:cNvSpPr/>
          <p:nvPr/>
        </p:nvSpPr>
        <p:spPr>
          <a:xfrm>
            <a:off x="7861129" y="6020721"/>
            <a:ext cx="821478" cy="65643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3"/>
          <p:cNvSpPr/>
          <p:nvPr/>
        </p:nvSpPr>
        <p:spPr>
          <a:xfrm>
            <a:off x="9450841" y="6020720"/>
            <a:ext cx="2856452" cy="656439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3.選擇”建立”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1" name="Google Shape;351;p23"/>
          <p:cNvCxnSpPr>
            <a:stCxn id="349" idx="3"/>
            <a:endCxn id="350" idx="1"/>
          </p:cNvCxnSpPr>
          <p:nvPr/>
        </p:nvCxnSpPr>
        <p:spPr>
          <a:xfrm>
            <a:off x="8682607" y="6348941"/>
            <a:ext cx="7683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"/>
          <p:cNvSpPr txBox="1">
            <a:spLocks noGrp="1"/>
          </p:cNvSpPr>
          <p:nvPr>
            <p:ph type="title"/>
          </p:nvPr>
        </p:nvSpPr>
        <p:spPr>
          <a:xfrm>
            <a:off x="534719" y="131428"/>
            <a:ext cx="10513581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996633"/>
                </a:solidFill>
              </a:rPr>
              <a:t>以Visual studio 2019撰寫C語言 Step.4</a:t>
            </a:r>
            <a:endParaRPr sz="4800">
              <a:solidFill>
                <a:srgbClr val="996633"/>
              </a:solidFill>
            </a:endParaRPr>
          </a:p>
        </p:txBody>
      </p:sp>
      <p:pic>
        <p:nvPicPr>
          <p:cNvPr id="357" name="Google Shape;35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511" y="1521926"/>
            <a:ext cx="11926977" cy="3814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"/>
          <p:cNvSpPr txBox="1">
            <a:spLocks noGrp="1"/>
          </p:cNvSpPr>
          <p:nvPr>
            <p:ph type="title"/>
          </p:nvPr>
        </p:nvSpPr>
        <p:spPr>
          <a:xfrm>
            <a:off x="534719" y="131428"/>
            <a:ext cx="10513581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996633"/>
                </a:solidFill>
              </a:rPr>
              <a:t>以Visual studio 2019撰寫C語言 Step.5</a:t>
            </a:r>
            <a:endParaRPr sz="4800">
              <a:solidFill>
                <a:srgbClr val="996633"/>
              </a:solidFill>
            </a:endParaRPr>
          </a:p>
        </p:txBody>
      </p:sp>
      <p:pic>
        <p:nvPicPr>
          <p:cNvPr id="363" name="Google Shape;36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178" y="1781985"/>
            <a:ext cx="2491654" cy="3814147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5"/>
          <p:cNvSpPr/>
          <p:nvPr/>
        </p:nvSpPr>
        <p:spPr>
          <a:xfrm>
            <a:off x="956988" y="3168466"/>
            <a:ext cx="2265843" cy="363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5"/>
          <p:cNvSpPr/>
          <p:nvPr/>
        </p:nvSpPr>
        <p:spPr>
          <a:xfrm>
            <a:off x="4056719" y="3021896"/>
            <a:ext cx="5557064" cy="1222933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在“方案總管”裡的“來源檔案”找到預先建立好的.cpp檔案(會跟前面幾個步驟設定的專案名稱相同)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6" name="Google Shape;366;p25"/>
          <p:cNvCxnSpPr>
            <a:stCxn id="364" idx="3"/>
            <a:endCxn id="365" idx="1"/>
          </p:cNvCxnSpPr>
          <p:nvPr/>
        </p:nvCxnSpPr>
        <p:spPr>
          <a:xfrm>
            <a:off x="3222831" y="3350116"/>
            <a:ext cx="834000" cy="283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6"/>
          <p:cNvSpPr txBox="1">
            <a:spLocks noGrp="1"/>
          </p:cNvSpPr>
          <p:nvPr>
            <p:ph type="title"/>
          </p:nvPr>
        </p:nvSpPr>
        <p:spPr>
          <a:xfrm>
            <a:off x="534719" y="131428"/>
            <a:ext cx="10513581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996633"/>
                </a:solidFill>
              </a:rPr>
              <a:t>以Visual studio 2019撰寫C語言 Step.6</a:t>
            </a:r>
            <a:endParaRPr sz="4800">
              <a:solidFill>
                <a:srgbClr val="996633"/>
              </a:solidFill>
            </a:endParaRPr>
          </a:p>
        </p:txBody>
      </p:sp>
      <p:pic>
        <p:nvPicPr>
          <p:cNvPr id="372" name="Google Shape;37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375" y="1781985"/>
            <a:ext cx="1969260" cy="3814147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6"/>
          <p:cNvSpPr/>
          <p:nvPr/>
        </p:nvSpPr>
        <p:spPr>
          <a:xfrm>
            <a:off x="992375" y="5184396"/>
            <a:ext cx="2265843" cy="1761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6"/>
          <p:cNvSpPr/>
          <p:nvPr/>
        </p:nvSpPr>
        <p:spPr>
          <a:xfrm>
            <a:off x="3546996" y="4661014"/>
            <a:ext cx="3029973" cy="1222933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在.cpp檔案上按滑鼠右鍵並選擇“重新命名”，並將檔案副檔名由.cpp更改為.c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5" name="Google Shape;375;p26"/>
          <p:cNvCxnSpPr>
            <a:stCxn id="373" idx="3"/>
            <a:endCxn id="374" idx="1"/>
          </p:cNvCxnSpPr>
          <p:nvPr/>
        </p:nvCxnSpPr>
        <p:spPr>
          <a:xfrm>
            <a:off x="3258218" y="5272481"/>
            <a:ext cx="2889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76" name="Google Shape;376;p26" descr="一張含有 監視器, 螢幕擷取畫面, 螢幕, 側邊 的圖片&#10;&#10;自動產生的描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01899" y="2059105"/>
            <a:ext cx="2410161" cy="218152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6"/>
          <p:cNvSpPr/>
          <p:nvPr/>
        </p:nvSpPr>
        <p:spPr>
          <a:xfrm>
            <a:off x="8154099" y="3592584"/>
            <a:ext cx="1300294" cy="19294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8" name="Google Shape;378;p26"/>
          <p:cNvCxnSpPr>
            <a:stCxn id="374" idx="3"/>
            <a:endCxn id="377" idx="1"/>
          </p:cNvCxnSpPr>
          <p:nvPr/>
        </p:nvCxnSpPr>
        <p:spPr>
          <a:xfrm rot="10800000" flipH="1">
            <a:off x="6576969" y="3689081"/>
            <a:ext cx="1577100" cy="15834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"/>
          <p:cNvSpPr txBox="1">
            <a:spLocks noGrp="1"/>
          </p:cNvSpPr>
          <p:nvPr>
            <p:ph type="title"/>
          </p:nvPr>
        </p:nvSpPr>
        <p:spPr>
          <a:xfrm>
            <a:off x="534719" y="131428"/>
            <a:ext cx="10513581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996633"/>
                </a:solidFill>
              </a:rPr>
              <a:t>以Visual studio 2019撰寫C語言 Step.7</a:t>
            </a:r>
            <a:endParaRPr sz="4800">
              <a:solidFill>
                <a:srgbClr val="996633"/>
              </a:solidFill>
            </a:endParaRPr>
          </a:p>
        </p:txBody>
      </p:sp>
      <p:pic>
        <p:nvPicPr>
          <p:cNvPr id="384" name="Google Shape;38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640" y="1781985"/>
            <a:ext cx="1948833" cy="3814147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7"/>
          <p:cNvSpPr/>
          <p:nvPr/>
        </p:nvSpPr>
        <p:spPr>
          <a:xfrm>
            <a:off x="465799" y="5407716"/>
            <a:ext cx="2265843" cy="1761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3124915" y="4884334"/>
            <a:ext cx="2811859" cy="1222933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在改好名稱的.c檔案上按滑鼠右鍵並選擇“屬性”，叫出屬性設定視窗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7" name="Google Shape;387;p27"/>
          <p:cNvCxnSpPr>
            <a:stCxn id="385" idx="3"/>
            <a:endCxn id="386" idx="1"/>
          </p:cNvCxnSpPr>
          <p:nvPr/>
        </p:nvCxnSpPr>
        <p:spPr>
          <a:xfrm>
            <a:off x="2731642" y="5495801"/>
            <a:ext cx="3933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88" name="Google Shape;388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4218" y="1201785"/>
            <a:ext cx="5386849" cy="3730942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7"/>
          <p:cNvSpPr/>
          <p:nvPr/>
        </p:nvSpPr>
        <p:spPr>
          <a:xfrm>
            <a:off x="6644217" y="1185007"/>
            <a:ext cx="5386849" cy="373094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27"/>
          <p:cNvCxnSpPr>
            <a:stCxn id="386" idx="3"/>
            <a:endCxn id="389" idx="1"/>
          </p:cNvCxnSpPr>
          <p:nvPr/>
        </p:nvCxnSpPr>
        <p:spPr>
          <a:xfrm rot="10800000" flipH="1">
            <a:off x="5936774" y="3050500"/>
            <a:ext cx="707400" cy="2445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24766b6ff_1_0"/>
          <p:cNvSpPr txBox="1">
            <a:spLocks noGrp="1"/>
          </p:cNvSpPr>
          <p:nvPr>
            <p:ph type="title"/>
          </p:nvPr>
        </p:nvSpPr>
        <p:spPr>
          <a:xfrm>
            <a:off x="650439" y="60960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996633"/>
                </a:solidFill>
              </a:rPr>
              <a:t>電腦主機</a:t>
            </a:r>
            <a:endParaRPr sz="4800">
              <a:solidFill>
                <a:srgbClr val="996633"/>
              </a:solidFill>
            </a:endParaRPr>
          </a:p>
        </p:txBody>
      </p:sp>
      <p:sp>
        <p:nvSpPr>
          <p:cNvPr id="156" name="Google Shape;156;gf24766b6ff_1_0"/>
          <p:cNvSpPr txBox="1"/>
          <p:nvPr/>
        </p:nvSpPr>
        <p:spPr>
          <a:xfrm>
            <a:off x="5559975" y="790500"/>
            <a:ext cx="588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gf24766b6ff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1700" y="174775"/>
            <a:ext cx="5692849" cy="6683226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8"/>
          <p:cNvSpPr txBox="1">
            <a:spLocks noGrp="1"/>
          </p:cNvSpPr>
          <p:nvPr>
            <p:ph type="title"/>
          </p:nvPr>
        </p:nvSpPr>
        <p:spPr>
          <a:xfrm>
            <a:off x="534719" y="131428"/>
            <a:ext cx="10513581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996633"/>
                </a:solidFill>
              </a:rPr>
              <a:t>以Visual studio 2019撰寫C語言 Step.8</a:t>
            </a:r>
            <a:endParaRPr sz="4800">
              <a:solidFill>
                <a:srgbClr val="996633"/>
              </a:solidFill>
            </a:endParaRPr>
          </a:p>
        </p:txBody>
      </p:sp>
      <p:pic>
        <p:nvPicPr>
          <p:cNvPr id="396" name="Google Shape;39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719" y="891115"/>
            <a:ext cx="8123912" cy="558518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8"/>
          <p:cNvSpPr/>
          <p:nvPr/>
        </p:nvSpPr>
        <p:spPr>
          <a:xfrm>
            <a:off x="931177" y="2062294"/>
            <a:ext cx="654342" cy="20133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28"/>
          <p:cNvSpPr/>
          <p:nvPr/>
        </p:nvSpPr>
        <p:spPr>
          <a:xfrm>
            <a:off x="1233490" y="3919057"/>
            <a:ext cx="654342" cy="20133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8"/>
          <p:cNvSpPr/>
          <p:nvPr/>
        </p:nvSpPr>
        <p:spPr>
          <a:xfrm>
            <a:off x="2912377" y="3851945"/>
            <a:ext cx="585832" cy="20133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8"/>
          <p:cNvSpPr/>
          <p:nvPr/>
        </p:nvSpPr>
        <p:spPr>
          <a:xfrm>
            <a:off x="5102291" y="4240637"/>
            <a:ext cx="3236753" cy="20133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1" name="Google Shape;401;p28"/>
          <p:cNvCxnSpPr>
            <a:stCxn id="397" idx="2"/>
            <a:endCxn id="398" idx="1"/>
          </p:cNvCxnSpPr>
          <p:nvPr/>
        </p:nvCxnSpPr>
        <p:spPr>
          <a:xfrm rot="5400000">
            <a:off x="367798" y="3129280"/>
            <a:ext cx="1756200" cy="24900"/>
          </a:xfrm>
          <a:prstGeom prst="bentConnector4">
            <a:avLst>
              <a:gd name="adj1" fmla="val 47131"/>
              <a:gd name="adj2" fmla="val 1017901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2" name="Google Shape;402;p28"/>
          <p:cNvCxnSpPr>
            <a:stCxn id="398" idx="3"/>
            <a:endCxn id="399" idx="1"/>
          </p:cNvCxnSpPr>
          <p:nvPr/>
        </p:nvCxnSpPr>
        <p:spPr>
          <a:xfrm rot="10800000" flipH="1">
            <a:off x="1887832" y="3952525"/>
            <a:ext cx="1024500" cy="67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3" name="Google Shape;403;p28"/>
          <p:cNvCxnSpPr>
            <a:stCxn id="399" idx="3"/>
            <a:endCxn id="400" idx="1"/>
          </p:cNvCxnSpPr>
          <p:nvPr/>
        </p:nvCxnSpPr>
        <p:spPr>
          <a:xfrm>
            <a:off x="3498209" y="3952613"/>
            <a:ext cx="1604100" cy="3888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4" name="Google Shape;404;p28"/>
          <p:cNvSpPr/>
          <p:nvPr/>
        </p:nvSpPr>
        <p:spPr>
          <a:xfrm>
            <a:off x="6334773" y="6065240"/>
            <a:ext cx="686812" cy="41106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5" name="Google Shape;405;p28"/>
          <p:cNvCxnSpPr>
            <a:stCxn id="400" idx="2"/>
            <a:endCxn id="404" idx="0"/>
          </p:cNvCxnSpPr>
          <p:nvPr/>
        </p:nvCxnSpPr>
        <p:spPr>
          <a:xfrm rot="5400000">
            <a:off x="5887717" y="5232323"/>
            <a:ext cx="1623300" cy="42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6" name="Google Shape;406;p28"/>
          <p:cNvSpPr/>
          <p:nvPr/>
        </p:nvSpPr>
        <p:spPr>
          <a:xfrm>
            <a:off x="8767391" y="2186730"/>
            <a:ext cx="3338819" cy="3330430"/>
          </a:xfrm>
          <a:prstGeom prst="rect">
            <a:avLst/>
          </a:prstGeom>
          <a:solidFill>
            <a:schemeClr val="lt1"/>
          </a:solidFill>
          <a:ln w="19050" cap="rnd" cmpd="sng">
            <a:solidFill>
              <a:srgbClr val="6A1C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zh-TW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選擇”c/c++”標籤底下的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“所有選項”項目。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 startAt="2"/>
            </a:pPr>
            <a:r>
              <a:rPr lang="zh-TW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在右方窗格中找出”編譯成”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項目。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 startAt="3"/>
            </a:pPr>
            <a:r>
              <a:rPr lang="zh-TW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將設定值改為”編譯成C程式碼”。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 startAt="3"/>
            </a:pPr>
            <a:r>
              <a:rPr lang="zh-TW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完成後按下”確定”</a:t>
            </a:r>
            <a:r>
              <a:rPr lang="zh-TW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9"/>
          <p:cNvSpPr txBox="1">
            <a:spLocks noGrp="1"/>
          </p:cNvSpPr>
          <p:nvPr>
            <p:ph type="title"/>
          </p:nvPr>
        </p:nvSpPr>
        <p:spPr>
          <a:xfrm>
            <a:off x="534719" y="131428"/>
            <a:ext cx="10513581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996633"/>
                </a:solidFill>
              </a:rPr>
              <a:t>以Visual studio 2019撰寫C語言 Step.9</a:t>
            </a:r>
            <a:endParaRPr sz="4800">
              <a:solidFill>
                <a:srgbClr val="996633"/>
              </a:solidFill>
            </a:endParaRPr>
          </a:p>
        </p:txBody>
      </p:sp>
      <p:pic>
        <p:nvPicPr>
          <p:cNvPr id="412" name="Google Shape;41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479" y="893430"/>
            <a:ext cx="6621387" cy="3110962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9"/>
          <p:cNvSpPr/>
          <p:nvPr/>
        </p:nvSpPr>
        <p:spPr>
          <a:xfrm>
            <a:off x="7995604" y="3767805"/>
            <a:ext cx="3338819" cy="987401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將左側程式碼編寫區內容全部清除，並寫入C的範例程式碼。</a:t>
            </a:r>
            <a:r>
              <a:rPr lang="zh-TW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478" y="4682206"/>
            <a:ext cx="6621387" cy="187277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9"/>
          <p:cNvSpPr/>
          <p:nvPr/>
        </p:nvSpPr>
        <p:spPr>
          <a:xfrm>
            <a:off x="643478" y="893429"/>
            <a:ext cx="6621387" cy="311096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9"/>
          <p:cNvSpPr/>
          <p:nvPr/>
        </p:nvSpPr>
        <p:spPr>
          <a:xfrm>
            <a:off x="643478" y="4682206"/>
            <a:ext cx="6621387" cy="187277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7" name="Google Shape;417;p29"/>
          <p:cNvCxnSpPr>
            <a:stCxn id="415" idx="3"/>
            <a:endCxn id="413" idx="0"/>
          </p:cNvCxnSpPr>
          <p:nvPr/>
        </p:nvCxnSpPr>
        <p:spPr>
          <a:xfrm>
            <a:off x="7264865" y="2448910"/>
            <a:ext cx="2400000" cy="1318800"/>
          </a:xfrm>
          <a:prstGeom prst="bentConnector2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8" name="Google Shape;418;p29"/>
          <p:cNvCxnSpPr>
            <a:stCxn id="413" idx="2"/>
            <a:endCxn id="416" idx="3"/>
          </p:cNvCxnSpPr>
          <p:nvPr/>
        </p:nvCxnSpPr>
        <p:spPr>
          <a:xfrm rot="5400000">
            <a:off x="8033313" y="3986906"/>
            <a:ext cx="863400" cy="2400000"/>
          </a:xfrm>
          <a:prstGeom prst="bentConnector2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0"/>
          <p:cNvSpPr txBox="1">
            <a:spLocks noGrp="1"/>
          </p:cNvSpPr>
          <p:nvPr>
            <p:ph type="title"/>
          </p:nvPr>
        </p:nvSpPr>
        <p:spPr>
          <a:xfrm>
            <a:off x="534719" y="131428"/>
            <a:ext cx="10840753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996633"/>
                </a:solidFill>
              </a:rPr>
              <a:t>以Visual studio 2019撰寫C語言 Step.10</a:t>
            </a:r>
            <a:endParaRPr sz="4800">
              <a:solidFill>
                <a:srgbClr val="996633"/>
              </a:solidFill>
            </a:endParaRPr>
          </a:p>
        </p:txBody>
      </p:sp>
      <p:pic>
        <p:nvPicPr>
          <p:cNvPr id="424" name="Google Shape;42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480" y="900024"/>
            <a:ext cx="5933490" cy="277594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0"/>
          <p:cNvSpPr/>
          <p:nvPr/>
        </p:nvSpPr>
        <p:spPr>
          <a:xfrm>
            <a:off x="8339553" y="2417580"/>
            <a:ext cx="3338819" cy="987401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按下偵錯工具按鈕即可執行偵錯並執行程式碼。</a:t>
            </a:r>
            <a:r>
              <a:rPr lang="zh-TW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478" y="3985920"/>
            <a:ext cx="6872986" cy="256906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0"/>
          <p:cNvSpPr/>
          <p:nvPr/>
        </p:nvSpPr>
        <p:spPr>
          <a:xfrm>
            <a:off x="643478" y="893429"/>
            <a:ext cx="5933491" cy="278254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0"/>
          <p:cNvSpPr/>
          <p:nvPr/>
        </p:nvSpPr>
        <p:spPr>
          <a:xfrm>
            <a:off x="643478" y="3985920"/>
            <a:ext cx="6872986" cy="256906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9" name="Google Shape;429;p30"/>
          <p:cNvCxnSpPr>
            <a:stCxn id="430" idx="3"/>
            <a:endCxn id="425" idx="0"/>
          </p:cNvCxnSpPr>
          <p:nvPr/>
        </p:nvCxnSpPr>
        <p:spPr>
          <a:xfrm>
            <a:off x="5352176" y="1245765"/>
            <a:ext cx="4656900" cy="1171800"/>
          </a:xfrm>
          <a:prstGeom prst="bentConnector2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1" name="Google Shape;431;p30"/>
          <p:cNvCxnSpPr>
            <a:stCxn id="425" idx="2"/>
            <a:endCxn id="428" idx="3"/>
          </p:cNvCxnSpPr>
          <p:nvPr/>
        </p:nvCxnSpPr>
        <p:spPr>
          <a:xfrm rot="5400000">
            <a:off x="7830063" y="3091481"/>
            <a:ext cx="1865400" cy="2492400"/>
          </a:xfrm>
          <a:prstGeom prst="bentConnector2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0" name="Google Shape;430;p30"/>
          <p:cNvSpPr/>
          <p:nvPr/>
        </p:nvSpPr>
        <p:spPr>
          <a:xfrm>
            <a:off x="4018327" y="1073791"/>
            <a:ext cx="1333849" cy="34394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24766b6ff_2_2"/>
          <p:cNvSpPr txBox="1"/>
          <p:nvPr/>
        </p:nvSpPr>
        <p:spPr>
          <a:xfrm>
            <a:off x="5559975" y="790500"/>
            <a:ext cx="588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gf24766b6ff_2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150" y="440775"/>
            <a:ext cx="9507000" cy="641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f24766b6ff_2_2"/>
          <p:cNvSpPr/>
          <p:nvPr/>
        </p:nvSpPr>
        <p:spPr>
          <a:xfrm>
            <a:off x="3465576" y="440775"/>
            <a:ext cx="1792224" cy="4480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麥克風輸入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f24766b6ff_2_2"/>
          <p:cNvSpPr/>
          <p:nvPr/>
        </p:nvSpPr>
        <p:spPr>
          <a:xfrm>
            <a:off x="5007864" y="440775"/>
            <a:ext cx="1511808" cy="4480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音源輸出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f24766b6ff_2_2"/>
          <p:cNvSpPr/>
          <p:nvPr/>
        </p:nvSpPr>
        <p:spPr>
          <a:xfrm>
            <a:off x="6315879" y="440775"/>
            <a:ext cx="1511808" cy="4480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音源輸入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f24766b6ff_2_2"/>
          <p:cNvSpPr/>
          <p:nvPr/>
        </p:nvSpPr>
        <p:spPr>
          <a:xfrm>
            <a:off x="7556414" y="1699599"/>
            <a:ext cx="2163658" cy="4309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PS/2鍵盤與滑鼠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f24766b6ff_2_2"/>
          <p:cNvSpPr/>
          <p:nvPr/>
        </p:nvSpPr>
        <p:spPr>
          <a:xfrm>
            <a:off x="7626518" y="3507005"/>
            <a:ext cx="1160866" cy="3700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網路埠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f24766b6ff_2_2"/>
          <p:cNvSpPr/>
          <p:nvPr/>
        </p:nvSpPr>
        <p:spPr>
          <a:xfrm>
            <a:off x="5989954" y="5405908"/>
            <a:ext cx="2163658" cy="4309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USB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f24766b6ff_2_2"/>
          <p:cNvSpPr/>
          <p:nvPr/>
        </p:nvSpPr>
        <p:spPr>
          <a:xfrm>
            <a:off x="1963546" y="6280684"/>
            <a:ext cx="2163658" cy="4309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HDMI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f24766b6ff_2_2"/>
          <p:cNvSpPr/>
          <p:nvPr/>
        </p:nvSpPr>
        <p:spPr>
          <a:xfrm>
            <a:off x="2283692" y="5326661"/>
            <a:ext cx="1523366" cy="4249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D-Sub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f24766b6ff_2_2"/>
          <p:cNvSpPr/>
          <p:nvPr/>
        </p:nvSpPr>
        <p:spPr>
          <a:xfrm>
            <a:off x="2283692" y="4089173"/>
            <a:ext cx="1523366" cy="4249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DVI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f24766b6ff_2_2"/>
          <p:cNvSpPr/>
          <p:nvPr/>
        </p:nvSpPr>
        <p:spPr>
          <a:xfrm>
            <a:off x="2061188" y="2375885"/>
            <a:ext cx="1523366" cy="4249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I/O背板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f24766b6ff_2_2"/>
          <p:cNvSpPr/>
          <p:nvPr/>
        </p:nvSpPr>
        <p:spPr>
          <a:xfrm>
            <a:off x="997436" y="1495943"/>
            <a:ext cx="1523366" cy="4249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電源插孔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24766b6ff_2_9"/>
          <p:cNvSpPr txBox="1"/>
          <p:nvPr/>
        </p:nvSpPr>
        <p:spPr>
          <a:xfrm>
            <a:off x="5559975" y="790500"/>
            <a:ext cx="588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gf24766b6ff_2_9"/>
          <p:cNvPicPr preferRelativeResize="0"/>
          <p:nvPr/>
        </p:nvPicPr>
        <p:blipFill rotWithShape="1">
          <a:blip r:embed="rId3">
            <a:alphaModFix/>
          </a:blip>
          <a:srcRect l="199" t="744"/>
          <a:stretch/>
        </p:blipFill>
        <p:spPr>
          <a:xfrm>
            <a:off x="-45750" y="0"/>
            <a:ext cx="12283527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996633"/>
                </a:solidFill>
              </a:rPr>
              <a:t>決定要⽤什麼語⾔</a:t>
            </a:r>
            <a:endParaRPr/>
          </a:p>
        </p:txBody>
      </p:sp>
      <p:sp>
        <p:nvSpPr>
          <p:cNvPr id="186" name="Google Shape;186;p3"/>
          <p:cNvSpPr txBox="1">
            <a:spLocks noGrp="1"/>
          </p:cNvSpPr>
          <p:nvPr>
            <p:ph type="body" idx="1"/>
          </p:nvPr>
        </p:nvSpPr>
        <p:spPr>
          <a:xfrm>
            <a:off x="677332" y="1674708"/>
            <a:ext cx="8558107" cy="5579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zh-TW" sz="2400">
                <a:solidFill>
                  <a:schemeClr val="dk1"/>
                </a:solidFill>
              </a:rPr>
              <a:t>這⾨課我們將⽤C語⾔來進⾏程式設計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zh-TW" sz="2400">
                <a:solidFill>
                  <a:schemeClr val="dk1"/>
                </a:solidFill>
              </a:rPr>
              <a:t>C為⾼效率的編譯式語言</a:t>
            </a:r>
            <a:endParaRPr sz="2400">
              <a:solidFill>
                <a:schemeClr val="dk1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zh-TW" sz="2400">
                <a:solidFill>
                  <a:schemeClr val="dk1"/>
                </a:solidFill>
              </a:rPr>
              <a:t>直譯式語言</a:t>
            </a:r>
            <a:endParaRPr sz="2400">
              <a:solidFill>
                <a:schemeClr val="dk1"/>
              </a:solidFill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zh-TW" sz="2400">
                <a:solidFill>
                  <a:schemeClr val="dk1"/>
                </a:solidFill>
              </a:rPr>
              <a:t>一次編譯一個敘述，然後執行它，直到所有的敘述都執行完畢，佔用的記憶體較少，但執行的速度會變慢，效率較低。</a:t>
            </a:r>
            <a:endParaRPr sz="2400">
              <a:solidFill>
                <a:schemeClr val="dk1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zh-TW" sz="2400">
                <a:solidFill>
                  <a:schemeClr val="dk1"/>
                </a:solidFill>
              </a:rPr>
              <a:t>編譯式語言</a:t>
            </a:r>
            <a:endParaRPr sz="2400">
              <a:solidFill>
                <a:schemeClr val="dk1"/>
              </a:solidFill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zh-TW" sz="2400">
                <a:solidFill>
                  <a:schemeClr val="dk1"/>
                </a:solidFill>
              </a:rPr>
              <a:t>將整個程式碼編譯成機器碼，然後執行之</a:t>
            </a:r>
            <a:r>
              <a:rPr lang="zh-TW" sz="2400"/>
              <a:t>。</a:t>
            </a:r>
            <a:endParaRPr sz="2400"/>
          </a:p>
        </p:txBody>
      </p:sp>
      <p:pic>
        <p:nvPicPr>
          <p:cNvPr id="187" name="Google Shape;18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7157" y="4525793"/>
            <a:ext cx="4348433" cy="192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996633"/>
                </a:solidFill>
              </a:rPr>
              <a:t>撰寫C語言的環境</a:t>
            </a:r>
            <a:endParaRPr/>
          </a:p>
        </p:txBody>
      </p:sp>
      <p:sp>
        <p:nvSpPr>
          <p:cNvPr id="193" name="Google Shape;193;p4"/>
          <p:cNvSpPr txBox="1">
            <a:spLocks noGrp="1"/>
          </p:cNvSpPr>
          <p:nvPr>
            <p:ph type="body" idx="1"/>
          </p:nvPr>
        </p:nvSpPr>
        <p:spPr>
          <a:xfrm>
            <a:off x="677332" y="1674708"/>
            <a:ext cx="8558107" cy="5579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zh-TW" sz="2800" dirty="0"/>
              <a:t>此課程使用Dev-C++之編輯軟體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zh-TW" sz="2800" dirty="0"/>
              <a:t>Dev-C++為⼀套免費並且開放原始碼的 C++ 程式設計軟體，附上GNU GCC 編譯器，體積小功能強大。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zh-TW" sz="2800" dirty="0"/>
              <a:t>它包括多⾴面視窗、⼯程編輯器，在⼯程編輯器中集合了編輯器、連接程式和執⾏程式。也提供高亮度語法顯⽰的，以減少編輯錯誤。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zh-TW" sz="2800" dirty="0"/>
              <a:t>此軟體可用</a:t>
            </a:r>
            <a:r>
              <a:rPr lang="en-US" altLang="zh-TW" sz="2800" dirty="0"/>
              <a:t>G</a:t>
            </a:r>
            <a:r>
              <a:rPr lang="zh-TW" sz="2800" dirty="0"/>
              <a:t>oogle找</a:t>
            </a:r>
            <a:endParaRPr sz="2800"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zh-TW" sz="2800" dirty="0">
                <a:latin typeface="DFKai-SB"/>
                <a:ea typeface="DFKai-SB"/>
                <a:cs typeface="DFKai-SB"/>
                <a:sym typeface="DFKai-SB"/>
              </a:rPr>
              <a:t>https://sourceforge.net/projects/orwelldevcpp</a:t>
            </a:r>
            <a:endParaRPr dirty="0"/>
          </a:p>
          <a:p>
            <a:pPr marL="342900" lvl="0" indent="-2006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</a:pPr>
            <a:endParaRPr sz="2800" dirty="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94" name="Google Shape;19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30670" y="4390004"/>
            <a:ext cx="2148771" cy="212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1D6B"/>
              </a:buClr>
              <a:buSzPts val="1800"/>
              <a:buNone/>
            </a:pPr>
            <a:r>
              <a:rPr lang="zh-TW" sz="4800">
                <a:solidFill>
                  <a:srgbClr val="996633"/>
                </a:solidFill>
              </a:rPr>
              <a:t>第一堂課的練習</a:t>
            </a:r>
            <a:endParaRPr sz="4800"/>
          </a:p>
        </p:txBody>
      </p:sp>
      <p:pic>
        <p:nvPicPr>
          <p:cNvPr id="200" name="Google Shape;200;p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61839" y="1743051"/>
            <a:ext cx="8596312" cy="320005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5"/>
          <p:cNvSpPr/>
          <p:nvPr/>
        </p:nvSpPr>
        <p:spPr>
          <a:xfrm>
            <a:off x="677323" y="5307125"/>
            <a:ext cx="7531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https://studio.code.org/hoc/1</a:t>
            </a: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1D6B"/>
              </a:buClr>
              <a:buSzPts val="1800"/>
              <a:buNone/>
            </a:pPr>
            <a:r>
              <a:rPr lang="zh-TW" sz="4800">
                <a:solidFill>
                  <a:srgbClr val="996633"/>
                </a:solidFill>
              </a:rPr>
              <a:t>其實你已經寫過程式了！</a:t>
            </a:r>
            <a:endParaRPr sz="4800">
              <a:solidFill>
                <a:srgbClr val="0070C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07" name="Google Shape;207;p6"/>
          <p:cNvSpPr txBox="1">
            <a:spLocks noGrp="1"/>
          </p:cNvSpPr>
          <p:nvPr>
            <p:ph type="body" idx="1"/>
          </p:nvPr>
        </p:nvSpPr>
        <p:spPr>
          <a:xfrm>
            <a:off x="677332" y="1674708"/>
            <a:ext cx="8558107" cy="5579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2800"/>
              <a:t>前一頁玩的遊戲就是在寫程式</a:t>
            </a:r>
            <a:endParaRPr sz="28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08" name="Google Shape;20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4830" y="2236578"/>
            <a:ext cx="7704607" cy="4286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紫蘿蘭色 II">
      <a:dk1>
        <a:srgbClr val="000000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1395</Words>
  <Application>Microsoft Office PowerPoint</Application>
  <PresentationFormat>寬螢幕</PresentationFormat>
  <Paragraphs>134</Paragraphs>
  <Slides>32</Slides>
  <Notes>32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7" baseType="lpstr">
      <vt:lpstr>Arial</vt:lpstr>
      <vt:lpstr>DFKai-SB</vt:lpstr>
      <vt:lpstr>Gill Sans</vt:lpstr>
      <vt:lpstr>Noto Sans Symbols</vt:lpstr>
      <vt:lpstr>多面向</vt:lpstr>
      <vt:lpstr>PowerPoint 簡報</vt:lpstr>
      <vt:lpstr>課程大綱 Outline</vt:lpstr>
      <vt:lpstr>電腦主機</vt:lpstr>
      <vt:lpstr>PowerPoint 簡報</vt:lpstr>
      <vt:lpstr>PowerPoint 簡報</vt:lpstr>
      <vt:lpstr>決定要⽤什麼語⾔</vt:lpstr>
      <vt:lpstr>撰寫C語言的環境</vt:lpstr>
      <vt:lpstr>第一堂課的練習</vt:lpstr>
      <vt:lpstr>其實你已經寫過程式了！</vt:lpstr>
      <vt:lpstr>撰寫程式就跟把做事的⽅式記錄下來</vt:lpstr>
      <vt:lpstr>程式規劃與實作的流程</vt:lpstr>
      <vt:lpstr>第一個C語言程式</vt:lpstr>
      <vt:lpstr>「含括指令」與「標頭檔」</vt:lpstr>
      <vt:lpstr>「含括指令」與「標頭檔」之使用</vt:lpstr>
      <vt:lpstr>主函數main()</vt:lpstr>
      <vt:lpstr>良好的編程習慣</vt:lpstr>
      <vt:lpstr>良好的編程習慣</vt:lpstr>
      <vt:lpstr>輸出- printf() </vt:lpstr>
      <vt:lpstr>除錯</vt:lpstr>
      <vt:lpstr>課堂實作(一):輸出-printf() </vt:lpstr>
      <vt:lpstr>課堂實作(二):註解</vt:lpstr>
      <vt:lpstr>撰寫C語言的環境-另一種選擇</vt:lpstr>
      <vt:lpstr>以Visual studio 2019撰寫C語言 Step.1</vt:lpstr>
      <vt:lpstr>以Visual studio 2019撰寫C語言 Step.2</vt:lpstr>
      <vt:lpstr>以Visual studio 2019撰寫C語言 Step.3</vt:lpstr>
      <vt:lpstr>以Visual studio 2019撰寫C語言 Step.4</vt:lpstr>
      <vt:lpstr>以Visual studio 2019撰寫C語言 Step.5</vt:lpstr>
      <vt:lpstr>以Visual studio 2019撰寫C語言 Step.6</vt:lpstr>
      <vt:lpstr>以Visual studio 2019撰寫C語言 Step.7</vt:lpstr>
      <vt:lpstr>以Visual studio 2019撰寫C語言 Step.8</vt:lpstr>
      <vt:lpstr>以Visual studio 2019撰寫C語言 Step.9</vt:lpstr>
      <vt:lpstr>以Visual studio 2019撰寫C語言 Step.10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jim</dc:creator>
  <cp:lastModifiedBy>翰俞 黃</cp:lastModifiedBy>
  <cp:revision>2</cp:revision>
  <dcterms:created xsi:type="dcterms:W3CDTF">2014-09-17T11:48:01Z</dcterms:created>
  <dcterms:modified xsi:type="dcterms:W3CDTF">2022-09-07T14:15:16Z</dcterms:modified>
</cp:coreProperties>
</file>